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523" r:id="rId2"/>
    <p:sldId id="559" r:id="rId3"/>
    <p:sldId id="560" r:id="rId4"/>
    <p:sldId id="574" r:id="rId5"/>
    <p:sldId id="561" r:id="rId6"/>
    <p:sldId id="575" r:id="rId7"/>
    <p:sldId id="571" r:id="rId8"/>
    <p:sldId id="577" r:id="rId9"/>
    <p:sldId id="576" r:id="rId10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0000"/>
    <a:srgbClr val="FFFFFF"/>
    <a:srgbClr val="000000"/>
    <a:srgbClr val="212121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C55D25-10A2-49C0-9531-E53481DB28C5}" type="datetimeFigureOut">
              <a:rPr lang="es-MX" smtClean="0"/>
              <a:t>17/06/2025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4297B0-0208-48FE-BE0F-A000F60E816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252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6F77D9-2355-4AC8-8424-B2E489F8B4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F975FD7-E086-4012-8110-641FB6A9B9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F4A929C-46DB-4531-B588-8583384C8B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50B6C1F-F331-4D7C-8FF4-7153012AED64}" type="datetimeFigureOut">
              <a:rPr lang="es-MX" smtClean="0"/>
              <a:t>17/06/2025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DA8F16C-BD93-4BDC-AFEF-61F67F05B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DBEF4AA-0FAC-429D-8B0E-DCB47F3E9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E75B7-1518-48EC-A0D7-34840C68CF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37991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FDA564-8B2D-420A-9F58-B8C845724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C244138-C9D0-406C-9F01-8867F29F5B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750BD41-C032-4110-8F09-6AB1E82766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50B6C1F-F331-4D7C-8FF4-7153012AED64}" type="datetimeFigureOut">
              <a:rPr lang="es-MX" smtClean="0"/>
              <a:t>17/06/2025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6BFA6D9-B41B-4C17-949D-326DDF837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0C1AF12-4A28-4FE3-A537-B21FCC951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E75B7-1518-48EC-A0D7-34840C68CF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42425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865581C-4F44-4854-99F1-138860693D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786C787-0B4E-48F2-B30F-E8538F3421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B1922A3-1969-481D-9C94-933E8E87A1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50B6C1F-F331-4D7C-8FF4-7153012AED64}" type="datetimeFigureOut">
              <a:rPr lang="es-MX" smtClean="0"/>
              <a:t>17/06/2025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45B5FAD-6BB9-4687-9AFE-CF7C26D85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6757A2-BD1E-4F3E-8651-9478BD812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E75B7-1518-48EC-A0D7-34840C68CF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0920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872117-3CF2-4C43-AA31-5E7021CFD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3132DC0-416C-4007-B820-C54781F798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57C9F54-9756-4D5D-B208-91A7DD2078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50B6C1F-F331-4D7C-8FF4-7153012AED64}" type="datetimeFigureOut">
              <a:rPr lang="es-MX" smtClean="0"/>
              <a:t>17/06/2025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2B3757A-9F63-43C8-9EE8-595B8EEE9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47CE60C-A818-4AE5-AF7A-83CE8806B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E75B7-1518-48EC-A0D7-34840C68CF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6726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415895-E3EF-4D37-B216-3E2DDF072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04C7DF8-4FDF-46FF-AC31-EDB90365E4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2C4182D-13B7-42BD-A2BF-206AAFF3C2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50B6C1F-F331-4D7C-8FF4-7153012AED64}" type="datetimeFigureOut">
              <a:rPr lang="es-MX" smtClean="0"/>
              <a:t>17/06/2025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E992365-2394-4CB1-93B9-8611EA7D4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B561620-E1E3-4913-85BB-1E04321BF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E75B7-1518-48EC-A0D7-34840C68CF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07817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726FDE-B846-4475-94C2-0EF1F3474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B3975D3-B112-4089-8E3C-AC4C2CE27B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54916E9-CB66-463F-BCA5-93045B47FB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F06E0E1-4342-407D-8788-2B9FE1F922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50B6C1F-F331-4D7C-8FF4-7153012AED64}" type="datetimeFigureOut">
              <a:rPr lang="es-MX" smtClean="0"/>
              <a:t>17/06/2025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632C408-1CA7-4EDB-BC0F-BF573C084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F269D2B-D50D-4A5A-A257-56446043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E75B7-1518-48EC-A0D7-34840C68CF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91618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4C77DE-CA7A-4358-9293-6594A6638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AB8C90E-6934-4437-94FD-03040F195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32E9B99-3290-4AE3-8243-D22642209E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B1E64B2-A640-41C9-B3E2-F38FA9ACB2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39D82EF-0FC2-486D-A171-BD1854C219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EA5D3CF-C2BA-47DD-AAEE-8A8B38EECD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50B6C1F-F331-4D7C-8FF4-7153012AED64}" type="datetimeFigureOut">
              <a:rPr lang="es-MX" smtClean="0"/>
              <a:t>17/06/2025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321C373-1B60-4E02-A69F-04463B3B3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5D8D64D-5B7F-488B-A09F-F87A97C6E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E75B7-1518-48EC-A0D7-34840C68CF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42966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29C98C-0158-4B96-B01D-A3CE71228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FE27DE6-50FD-4CEE-8D97-5D60523F126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50B6C1F-F331-4D7C-8FF4-7153012AED64}" type="datetimeFigureOut">
              <a:rPr lang="es-MX" smtClean="0"/>
              <a:t>17/06/2025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02A2FA4-C083-4F36-B77F-6FE6ADAA1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BE5A404-AE6C-4933-8578-947C693F5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E75B7-1518-48EC-A0D7-34840C68CF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721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1AAAEFC-3C93-4429-9814-BAF4E8F577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50B6C1F-F331-4D7C-8FF4-7153012AED64}" type="datetimeFigureOut">
              <a:rPr lang="es-MX" smtClean="0"/>
              <a:t>17/06/2025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C78DA6C-AF09-4043-AF55-F05D33EC9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20128BD-46C4-4285-9D28-9063FDB42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E75B7-1518-48EC-A0D7-34840C68CF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2472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9EEA6A-9605-4405-9824-49C76C063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502F7CD-DC22-4A21-BAB0-FCD02E1FE4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50F4F75-8F65-4292-B405-F9FB4D5D30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7BFAB08-55F0-44E7-B8B1-6A9A78C2CE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50B6C1F-F331-4D7C-8FF4-7153012AED64}" type="datetimeFigureOut">
              <a:rPr lang="es-MX" smtClean="0"/>
              <a:t>17/06/2025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549294D-7A10-4B87-B07A-8906ED51D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6C1AB71-96CC-4FD4-8D45-26E274F55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E75B7-1518-48EC-A0D7-34840C68CF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8840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4DAA55-AFEF-4553-83DD-E7C633741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3C3575F-ABB4-4466-B65D-F86A00BCDA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2D9E4C9-EEE8-4F59-A58D-5589F72FFA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B6F3F06-96BA-4773-A16D-AB3CE3B9221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50B6C1F-F331-4D7C-8FF4-7153012AED64}" type="datetimeFigureOut">
              <a:rPr lang="es-MX" smtClean="0"/>
              <a:t>17/06/2025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F5E1FF9-450F-47B0-9FCA-5D20E9E55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0AD391A-45AD-4C4A-BEF8-747D1331E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E75B7-1518-48EC-A0D7-34840C68CF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71217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E3835074-81D8-2322-9E61-E2BBCD9E5E6C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213" y="121045"/>
            <a:ext cx="1977484" cy="928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730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550CAA43-529D-400F-96F0-20BFEC5BBD73}"/>
              </a:ext>
            </a:extLst>
          </p:cNvPr>
          <p:cNvSpPr/>
          <p:nvPr/>
        </p:nvSpPr>
        <p:spPr>
          <a:xfrm>
            <a:off x="629741" y="1073426"/>
            <a:ext cx="10932517" cy="4711147"/>
          </a:xfrm>
          <a:prstGeom prst="rect">
            <a:avLst/>
          </a:prstGeom>
          <a:solidFill>
            <a:schemeClr val="bg2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400" b="1" dirty="0">
                <a:solidFill>
                  <a:schemeClr val="tx2"/>
                </a:solidFill>
                <a:latin typeface="HelveticaNeueLT Std Blk"/>
              </a:rPr>
              <a:t>Caso Clínico de Sífilis Congénita </a:t>
            </a:r>
            <a:r>
              <a:rPr lang="es-MX" sz="4400" b="1" dirty="0" err="1">
                <a:solidFill>
                  <a:schemeClr val="tx2"/>
                </a:solidFill>
                <a:latin typeface="HelveticaNeueLT Std Blk"/>
              </a:rPr>
              <a:t>ó</a:t>
            </a:r>
            <a:r>
              <a:rPr lang="es-MX" sz="4400" b="1" dirty="0">
                <a:solidFill>
                  <a:schemeClr val="tx2"/>
                </a:solidFill>
                <a:latin typeface="HelveticaNeueLT Std Blk"/>
              </a:rPr>
              <a:t> </a:t>
            </a:r>
          </a:p>
          <a:p>
            <a:pPr algn="ctr"/>
            <a:r>
              <a:rPr lang="es-MX" sz="4400" b="1" dirty="0">
                <a:solidFill>
                  <a:schemeClr val="tx2"/>
                </a:solidFill>
                <a:latin typeface="HelveticaNeueLT Std Blk"/>
              </a:rPr>
              <a:t>VIH de Transmisión Vertical</a:t>
            </a:r>
          </a:p>
          <a:p>
            <a:pPr algn="ctr"/>
            <a:endParaRPr lang="es-MX" sz="4400" b="1" dirty="0">
              <a:solidFill>
                <a:schemeClr val="tx2"/>
              </a:solidFill>
              <a:latin typeface="HelveticaNeueLT Std Blk"/>
            </a:endParaRPr>
          </a:p>
          <a:p>
            <a:pPr algn="ctr"/>
            <a:endParaRPr lang="es-MX" sz="4400" b="1" dirty="0">
              <a:solidFill>
                <a:schemeClr val="tx2"/>
              </a:solidFill>
              <a:latin typeface="HelveticaNeueLT Std Blk"/>
            </a:endParaRPr>
          </a:p>
          <a:p>
            <a:r>
              <a:rPr lang="es-MX" sz="1400" b="1" dirty="0">
                <a:solidFill>
                  <a:schemeClr val="tx2"/>
                </a:solidFill>
                <a:latin typeface="HelveticaNeueLT Std Blk"/>
              </a:rPr>
              <a:t>Institución que Presenta:</a:t>
            </a:r>
          </a:p>
          <a:p>
            <a:r>
              <a:rPr lang="es-MX" sz="1400" b="1" dirty="0">
                <a:solidFill>
                  <a:schemeClr val="tx2"/>
                </a:solidFill>
                <a:latin typeface="HelveticaNeueLT Std Blk"/>
              </a:rPr>
              <a:t> </a:t>
            </a:r>
          </a:p>
          <a:p>
            <a:r>
              <a:rPr lang="es-MX" sz="1400" b="1" dirty="0">
                <a:solidFill>
                  <a:schemeClr val="tx2"/>
                </a:solidFill>
                <a:latin typeface="HelveticaNeueLT Std Blk"/>
              </a:rPr>
              <a:t>Jurisdicción:</a:t>
            </a:r>
          </a:p>
          <a:p>
            <a:endParaRPr lang="es-MX" sz="1400" b="1" dirty="0">
              <a:solidFill>
                <a:schemeClr val="tx2"/>
              </a:solidFill>
              <a:latin typeface="HelveticaNeueLT Std Blk"/>
            </a:endParaRPr>
          </a:p>
          <a:p>
            <a:r>
              <a:rPr lang="es-MX" sz="1400" b="1" dirty="0">
                <a:solidFill>
                  <a:schemeClr val="tx2"/>
                </a:solidFill>
                <a:latin typeface="HelveticaNeueLT Std Blk"/>
              </a:rPr>
              <a:t>Lugar donde se presenta el Caso Clínico:</a:t>
            </a:r>
          </a:p>
          <a:p>
            <a:pPr algn="ctr"/>
            <a:endParaRPr lang="es-MX" sz="1400" b="1" dirty="0">
              <a:solidFill>
                <a:schemeClr val="tx2"/>
              </a:solidFill>
              <a:latin typeface="HelveticaNeueLT Std Blk"/>
            </a:endParaRPr>
          </a:p>
          <a:p>
            <a:r>
              <a:rPr lang="es-MX" sz="1400" b="1" dirty="0">
                <a:solidFill>
                  <a:schemeClr val="tx2"/>
                </a:solidFill>
                <a:latin typeface="HelveticaNeueLT Std Blk"/>
              </a:rPr>
              <a:t>Fecha de presentación del caso:</a:t>
            </a:r>
          </a:p>
          <a:p>
            <a:endParaRPr lang="es-MX" sz="1400" b="1" dirty="0">
              <a:solidFill>
                <a:schemeClr val="tx2"/>
              </a:solidFill>
              <a:latin typeface="HelveticaNeueLT Std Blk"/>
            </a:endParaRPr>
          </a:p>
          <a:p>
            <a:r>
              <a:rPr lang="es-MX" sz="1400" b="1" dirty="0">
                <a:solidFill>
                  <a:schemeClr val="tx2"/>
                </a:solidFill>
                <a:latin typeface="HelveticaNeueLT Std Blk"/>
              </a:rPr>
              <a:t>Nombre Completo y Cargo de la Persona que Presenta el Caso Clínico: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8722" y="3943732"/>
            <a:ext cx="3138606" cy="209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916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>
            <a:extLst>
              <a:ext uri="{FF2B5EF4-FFF2-40B4-BE49-F238E27FC236}">
                <a16:creationId xmlns:a16="http://schemas.microsoft.com/office/drawing/2014/main" id="{4FEC9420-94F5-C566-AA15-28E117AA2B46}"/>
              </a:ext>
            </a:extLst>
          </p:cNvPr>
          <p:cNvSpPr txBox="1">
            <a:spLocks/>
          </p:cNvSpPr>
          <p:nvPr/>
        </p:nvSpPr>
        <p:spPr>
          <a:xfrm>
            <a:off x="3772177" y="225247"/>
            <a:ext cx="4457423" cy="6814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MX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Presentación del Caso Clínico </a:t>
            </a:r>
            <a:endParaRPr lang="es-ES" sz="24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Std Blk" panose="020B0904020202020204" pitchFamily="34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C99583C7-9F82-8D97-14C8-AEAF9E9C1FC9}"/>
              </a:ext>
            </a:extLst>
          </p:cNvPr>
          <p:cNvSpPr txBox="1">
            <a:spLocks/>
          </p:cNvSpPr>
          <p:nvPr/>
        </p:nvSpPr>
        <p:spPr>
          <a:xfrm>
            <a:off x="5777948" y="1070132"/>
            <a:ext cx="5314122" cy="2052841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>
            <a:no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endParaRPr lang="es-ES" sz="1400" dirty="0">
              <a:solidFill>
                <a:srgbClr val="002060"/>
              </a:solidFill>
              <a:latin typeface="HelveticaNeueLT Std Blk" panose="020B0904020202020204" pitchFamily="34" charset="0"/>
            </a:endParaRPr>
          </a:p>
          <a:p>
            <a:r>
              <a:rPr lang="es-ES" sz="1400" dirty="0">
                <a:solidFill>
                  <a:schemeClr val="tx2"/>
                </a:solidFill>
                <a:latin typeface="HelveticaNeueLT Std Blk" panose="020B0904020202020204" pitchFamily="34" charset="0"/>
              </a:rPr>
              <a:t>Nombre del Paciente:</a:t>
            </a:r>
          </a:p>
          <a:p>
            <a:r>
              <a:rPr lang="es-ES" sz="1400" dirty="0">
                <a:solidFill>
                  <a:schemeClr val="tx2"/>
                </a:solidFill>
                <a:latin typeface="HelveticaNeueLT Std Blk" panose="020B0904020202020204" pitchFamily="34" charset="0"/>
              </a:rPr>
              <a:t>Fecha de Nacimiento:</a:t>
            </a:r>
          </a:p>
          <a:p>
            <a:r>
              <a:rPr lang="es-ES" sz="1400" dirty="0">
                <a:solidFill>
                  <a:schemeClr val="tx2"/>
                </a:solidFill>
                <a:latin typeface="HelveticaNeueLT Std Blk" panose="020B0904020202020204" pitchFamily="34" charset="0"/>
              </a:rPr>
              <a:t>Edad:</a:t>
            </a:r>
          </a:p>
          <a:p>
            <a:r>
              <a:rPr lang="es-ES" sz="1400" dirty="0">
                <a:solidFill>
                  <a:schemeClr val="tx2"/>
                </a:solidFill>
                <a:latin typeface="HelveticaNeueLT Std Blk" panose="020B0904020202020204" pitchFamily="34" charset="0"/>
              </a:rPr>
              <a:t>Sexo:</a:t>
            </a:r>
          </a:p>
          <a:p>
            <a:r>
              <a:rPr lang="es-ES" sz="1400" dirty="0">
                <a:solidFill>
                  <a:schemeClr val="tx2"/>
                </a:solidFill>
                <a:latin typeface="HelveticaNeueLT Std Blk" panose="020B0904020202020204" pitchFamily="34" charset="0"/>
              </a:rPr>
              <a:t>Domicilio Completo:</a:t>
            </a:r>
          </a:p>
          <a:p>
            <a:r>
              <a:rPr lang="es-ES" sz="1400" dirty="0">
                <a:solidFill>
                  <a:schemeClr val="tx2"/>
                </a:solidFill>
                <a:latin typeface="HelveticaNeueLT Std Blk" panose="020B0904020202020204" pitchFamily="34" charset="0"/>
              </a:rPr>
              <a:t>Lugar de Nacimiento:</a:t>
            </a:r>
          </a:p>
          <a:p>
            <a:r>
              <a:rPr lang="es-ES" sz="1400" dirty="0">
                <a:solidFill>
                  <a:schemeClr val="tx2"/>
                </a:solidFill>
                <a:latin typeface="HelveticaNeueLT Std Blk" panose="020B0904020202020204" pitchFamily="34" charset="0"/>
              </a:rPr>
              <a:t>Lugar de Diagnóstico:</a:t>
            </a:r>
          </a:p>
          <a:p>
            <a:r>
              <a:rPr lang="es-ES" sz="1400" dirty="0">
                <a:solidFill>
                  <a:schemeClr val="tx2"/>
                </a:solidFill>
                <a:latin typeface="HelveticaNeueLT Std Blk" panose="020B0904020202020204" pitchFamily="34" charset="0"/>
              </a:rPr>
              <a:t>Nombre de la persona Notificante:</a:t>
            </a:r>
          </a:p>
          <a:p>
            <a:endParaRPr lang="es-ES" sz="1400" dirty="0">
              <a:solidFill>
                <a:schemeClr val="tx2"/>
              </a:solidFill>
              <a:latin typeface="HelveticaNeueLT Std Blk" panose="020B0904020202020204" pitchFamily="34" charset="0"/>
            </a:endParaRPr>
          </a:p>
          <a:p>
            <a:endParaRPr lang="es-ES" sz="1400" dirty="0">
              <a:solidFill>
                <a:schemeClr val="tx2"/>
              </a:solidFill>
              <a:latin typeface="HelveticaNeueLT Std Blk" panose="020B0904020202020204" pitchFamily="34" charset="0"/>
            </a:endParaRPr>
          </a:p>
          <a:p>
            <a:endParaRPr lang="es-ES" sz="1400" dirty="0">
              <a:solidFill>
                <a:srgbClr val="002060"/>
              </a:solidFill>
              <a:latin typeface="HelveticaNeueLT Std Blk" panose="020B0904020202020204" pitchFamily="34" charset="0"/>
            </a:endParaRPr>
          </a:p>
          <a:p>
            <a:endParaRPr lang="es-ES" sz="1400" dirty="0">
              <a:solidFill>
                <a:srgbClr val="002060"/>
              </a:solidFill>
              <a:latin typeface="HelveticaNeueLT Std Blk" panose="020B0904020202020204" pitchFamily="34" charset="0"/>
            </a:endParaRPr>
          </a:p>
          <a:p>
            <a:endParaRPr lang="es-ES" sz="1400" dirty="0">
              <a:solidFill>
                <a:srgbClr val="002060"/>
              </a:solidFill>
              <a:latin typeface="HelveticaNeueLT Std Blk" panose="020B0904020202020204" pitchFamily="34" charset="0"/>
            </a:endParaRPr>
          </a:p>
          <a:p>
            <a:r>
              <a:rPr lang="es-ES" sz="1400" dirty="0">
                <a:solidFill>
                  <a:srgbClr val="002060"/>
                </a:solidFill>
                <a:latin typeface="HelveticaNeueLT Std Blk" panose="020B0904020202020204" pitchFamily="34" charset="0"/>
              </a:rPr>
              <a:t>	</a:t>
            </a:r>
            <a:endParaRPr lang="es-ES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B085BE1C-C9E7-E638-D193-713A29C15997}"/>
              </a:ext>
            </a:extLst>
          </p:cNvPr>
          <p:cNvSpPr/>
          <p:nvPr/>
        </p:nvSpPr>
        <p:spPr>
          <a:xfrm>
            <a:off x="1338470" y="1388456"/>
            <a:ext cx="3776870" cy="841512"/>
          </a:xfrm>
          <a:prstGeom prst="roundRect">
            <a:avLst/>
          </a:prstGeom>
          <a:solidFill>
            <a:srgbClr val="A2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Ficha de Identificación del Caso Clínico</a:t>
            </a:r>
          </a:p>
        </p:txBody>
      </p:sp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9310938A-AC35-EB8C-DF8B-8F72BD8E43BC}"/>
              </a:ext>
            </a:extLst>
          </p:cNvPr>
          <p:cNvSpPr/>
          <p:nvPr/>
        </p:nvSpPr>
        <p:spPr>
          <a:xfrm>
            <a:off x="1338469" y="2631036"/>
            <a:ext cx="3776869" cy="434572"/>
          </a:xfrm>
          <a:prstGeom prst="roundRect">
            <a:avLst/>
          </a:prstGeom>
          <a:solidFill>
            <a:srgbClr val="A2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dirty="0"/>
              <a:t>Antecedentes Heredo familiares</a:t>
            </a:r>
          </a:p>
        </p:txBody>
      </p:sp>
      <p:sp>
        <p:nvSpPr>
          <p:cNvPr id="18" name="Rectángulo: esquinas redondeadas 17">
            <a:extLst>
              <a:ext uri="{FF2B5EF4-FFF2-40B4-BE49-F238E27FC236}">
                <a16:creationId xmlns:a16="http://schemas.microsoft.com/office/drawing/2014/main" id="{2584CC8B-3AA5-81F8-54AA-1FF55C5E3612}"/>
              </a:ext>
            </a:extLst>
          </p:cNvPr>
          <p:cNvSpPr/>
          <p:nvPr/>
        </p:nvSpPr>
        <p:spPr>
          <a:xfrm>
            <a:off x="1338468" y="3289144"/>
            <a:ext cx="3776869" cy="589721"/>
          </a:xfrm>
          <a:prstGeom prst="roundRect">
            <a:avLst/>
          </a:prstGeom>
          <a:solidFill>
            <a:srgbClr val="A2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dirty="0"/>
              <a:t>Antecedentes Personales no patológicos </a:t>
            </a:r>
          </a:p>
        </p:txBody>
      </p:sp>
      <p:sp>
        <p:nvSpPr>
          <p:cNvPr id="19" name="Rectángulo: esquinas redondeadas 18">
            <a:extLst>
              <a:ext uri="{FF2B5EF4-FFF2-40B4-BE49-F238E27FC236}">
                <a16:creationId xmlns:a16="http://schemas.microsoft.com/office/drawing/2014/main" id="{5E3DF763-3ED2-5BE7-2B2B-4F335F63AA64}"/>
              </a:ext>
            </a:extLst>
          </p:cNvPr>
          <p:cNvSpPr/>
          <p:nvPr/>
        </p:nvSpPr>
        <p:spPr>
          <a:xfrm>
            <a:off x="1338467" y="4037046"/>
            <a:ext cx="3776869" cy="589721"/>
          </a:xfrm>
          <a:prstGeom prst="roundRect">
            <a:avLst/>
          </a:prstGeom>
          <a:solidFill>
            <a:srgbClr val="A2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dirty="0"/>
              <a:t>Antecedentes Personales Patológicos </a:t>
            </a:r>
          </a:p>
        </p:txBody>
      </p:sp>
      <p:sp>
        <p:nvSpPr>
          <p:cNvPr id="20" name="Rectángulo: esquinas redondeadas 19">
            <a:extLst>
              <a:ext uri="{FF2B5EF4-FFF2-40B4-BE49-F238E27FC236}">
                <a16:creationId xmlns:a16="http://schemas.microsoft.com/office/drawing/2014/main" id="{9B8BA5ED-9C7D-18D4-C326-CDFFA44E4A7C}"/>
              </a:ext>
            </a:extLst>
          </p:cNvPr>
          <p:cNvSpPr/>
          <p:nvPr/>
        </p:nvSpPr>
        <p:spPr>
          <a:xfrm>
            <a:off x="1338466" y="4908716"/>
            <a:ext cx="3776869" cy="529466"/>
          </a:xfrm>
          <a:prstGeom prst="roundRect">
            <a:avLst/>
          </a:prstGeom>
          <a:solidFill>
            <a:srgbClr val="A2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dirty="0"/>
              <a:t>Padecimiento Actual</a:t>
            </a:r>
          </a:p>
        </p:txBody>
      </p:sp>
      <p:sp>
        <p:nvSpPr>
          <p:cNvPr id="21" name="Rectángulo: esquinas redondeadas 20">
            <a:extLst>
              <a:ext uri="{FF2B5EF4-FFF2-40B4-BE49-F238E27FC236}">
                <a16:creationId xmlns:a16="http://schemas.microsoft.com/office/drawing/2014/main" id="{C6E77604-48FB-D4D8-E432-E563A572C876}"/>
              </a:ext>
            </a:extLst>
          </p:cNvPr>
          <p:cNvSpPr/>
          <p:nvPr/>
        </p:nvSpPr>
        <p:spPr>
          <a:xfrm>
            <a:off x="1338466" y="5656618"/>
            <a:ext cx="3776868" cy="434571"/>
          </a:xfrm>
          <a:prstGeom prst="roundRect">
            <a:avLst/>
          </a:prstGeom>
          <a:solidFill>
            <a:srgbClr val="A2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dirty="0"/>
              <a:t>Exploración Física </a:t>
            </a:r>
          </a:p>
        </p:txBody>
      </p:sp>
      <p:sp>
        <p:nvSpPr>
          <p:cNvPr id="22" name="Rectángulo: esquinas redondeadas 21">
            <a:extLst>
              <a:ext uri="{FF2B5EF4-FFF2-40B4-BE49-F238E27FC236}">
                <a16:creationId xmlns:a16="http://schemas.microsoft.com/office/drawing/2014/main" id="{4D011779-73E7-B129-214D-1E2BA1C7E686}"/>
              </a:ext>
            </a:extLst>
          </p:cNvPr>
          <p:cNvSpPr/>
          <p:nvPr/>
        </p:nvSpPr>
        <p:spPr>
          <a:xfrm>
            <a:off x="6023113" y="4097301"/>
            <a:ext cx="4340088" cy="529466"/>
          </a:xfrm>
          <a:prstGeom prst="roundRect">
            <a:avLst/>
          </a:prstGeom>
          <a:solidFill>
            <a:srgbClr val="A2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dirty="0"/>
              <a:t>Diagnóstico o Diagnósticos Integrados</a:t>
            </a:r>
          </a:p>
        </p:txBody>
      </p:sp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D59BD667-A95E-A195-9A98-2E73B0A64F17}"/>
              </a:ext>
            </a:extLst>
          </p:cNvPr>
          <p:cNvSpPr/>
          <p:nvPr/>
        </p:nvSpPr>
        <p:spPr>
          <a:xfrm>
            <a:off x="6023113" y="4796985"/>
            <a:ext cx="4340088" cy="529466"/>
          </a:xfrm>
          <a:prstGeom prst="roundRect">
            <a:avLst/>
          </a:prstGeom>
          <a:solidFill>
            <a:srgbClr val="A2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dirty="0"/>
              <a:t>Tratamiento </a:t>
            </a:r>
          </a:p>
        </p:txBody>
      </p:sp>
      <p:sp>
        <p:nvSpPr>
          <p:cNvPr id="24" name="Rectángulo: esquinas redondeadas 23">
            <a:extLst>
              <a:ext uri="{FF2B5EF4-FFF2-40B4-BE49-F238E27FC236}">
                <a16:creationId xmlns:a16="http://schemas.microsoft.com/office/drawing/2014/main" id="{97B69856-941A-94B5-81E0-076CD8CBEB31}"/>
              </a:ext>
            </a:extLst>
          </p:cNvPr>
          <p:cNvSpPr/>
          <p:nvPr/>
        </p:nvSpPr>
        <p:spPr>
          <a:xfrm>
            <a:off x="6023113" y="3349399"/>
            <a:ext cx="4340088" cy="529466"/>
          </a:xfrm>
          <a:prstGeom prst="roundRect">
            <a:avLst/>
          </a:prstGeom>
          <a:solidFill>
            <a:srgbClr val="A2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dirty="0"/>
              <a:t>Resultados de Laboratorio</a:t>
            </a:r>
          </a:p>
        </p:txBody>
      </p:sp>
    </p:spTree>
    <p:extLst>
      <p:ext uri="{BB962C8B-B14F-4D97-AF65-F5344CB8AC3E}">
        <p14:creationId xmlns:p14="http://schemas.microsoft.com/office/powerpoint/2010/main" val="2223736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uadroTexto 23">
            <a:extLst>
              <a:ext uri="{FF2B5EF4-FFF2-40B4-BE49-F238E27FC236}">
                <a16:creationId xmlns:a16="http://schemas.microsoft.com/office/drawing/2014/main" id="{7CA74302-5344-5DC1-2D7E-ED86B9A7FB45}"/>
              </a:ext>
            </a:extLst>
          </p:cNvPr>
          <p:cNvSpPr txBox="1"/>
          <p:nvPr/>
        </p:nvSpPr>
        <p:spPr>
          <a:xfrm>
            <a:off x="755368" y="2227527"/>
            <a:ext cx="1683032" cy="92333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dirty="0">
                <a:solidFill>
                  <a:schemeClr val="bg1"/>
                </a:solidFill>
              </a:rPr>
              <a:t>Fecha de la Toma de Muestra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2AE3060B-96E2-E6F0-94F0-BF21B0F63D7F}"/>
              </a:ext>
            </a:extLst>
          </p:cNvPr>
          <p:cNvSpPr txBox="1"/>
          <p:nvPr/>
        </p:nvSpPr>
        <p:spPr>
          <a:xfrm>
            <a:off x="2865775" y="2227527"/>
            <a:ext cx="1961334" cy="954107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endParaRPr lang="es-MX" dirty="0">
              <a:solidFill>
                <a:schemeClr val="bg1"/>
              </a:solidFill>
            </a:endParaRPr>
          </a:p>
          <a:p>
            <a:pPr algn="ctr"/>
            <a:r>
              <a:rPr lang="es-MX" dirty="0">
                <a:solidFill>
                  <a:schemeClr val="bg1"/>
                </a:solidFill>
              </a:rPr>
              <a:t>Tipo de Prueba</a:t>
            </a:r>
          </a:p>
          <a:p>
            <a:pPr algn="ctr"/>
            <a:endParaRPr lang="es-MX" sz="100" dirty="0">
              <a:solidFill>
                <a:schemeClr val="bg1"/>
              </a:solidFill>
            </a:endParaRPr>
          </a:p>
          <a:p>
            <a:pPr algn="ctr"/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50E80E78-12A5-9B9F-C8D8-FCCAC476B837}"/>
              </a:ext>
            </a:extLst>
          </p:cNvPr>
          <p:cNvSpPr txBox="1"/>
          <p:nvPr/>
        </p:nvSpPr>
        <p:spPr>
          <a:xfrm>
            <a:off x="5254484" y="2260665"/>
            <a:ext cx="1683032" cy="92333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dirty="0">
                <a:solidFill>
                  <a:schemeClr val="bg1"/>
                </a:solidFill>
              </a:rPr>
              <a:t>Fecha de entrega de Resultado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092468BB-7D1E-9C84-279B-90D406480867}"/>
              </a:ext>
            </a:extLst>
          </p:cNvPr>
          <p:cNvSpPr txBox="1"/>
          <p:nvPr/>
        </p:nvSpPr>
        <p:spPr>
          <a:xfrm>
            <a:off x="7472938" y="2260665"/>
            <a:ext cx="1853287" cy="93871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endParaRPr lang="es-MX" sz="800" dirty="0">
              <a:solidFill>
                <a:schemeClr val="bg1"/>
              </a:solidFill>
            </a:endParaRPr>
          </a:p>
          <a:p>
            <a:pPr algn="ctr"/>
            <a:r>
              <a:rPr lang="es-MX" dirty="0">
                <a:solidFill>
                  <a:schemeClr val="bg1"/>
                </a:solidFill>
              </a:rPr>
              <a:t>Resultado de laboratorio</a:t>
            </a:r>
          </a:p>
          <a:p>
            <a:pPr algn="ctr"/>
            <a:endParaRPr lang="es-MX" sz="100" dirty="0">
              <a:solidFill>
                <a:schemeClr val="bg1"/>
              </a:solidFill>
            </a:endParaRPr>
          </a:p>
          <a:p>
            <a:pPr algn="ctr"/>
            <a:endParaRPr lang="es-MX" sz="900" dirty="0">
              <a:solidFill>
                <a:schemeClr val="bg1"/>
              </a:solidFill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A0510DCF-71CE-D82B-5D3D-670B23C793F9}"/>
              </a:ext>
            </a:extLst>
          </p:cNvPr>
          <p:cNvSpPr txBox="1"/>
          <p:nvPr/>
        </p:nvSpPr>
        <p:spPr>
          <a:xfrm>
            <a:off x="9753599" y="2223144"/>
            <a:ext cx="1683033" cy="92333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dirty="0">
                <a:solidFill>
                  <a:schemeClr val="bg1"/>
                </a:solidFill>
              </a:rPr>
              <a:t>Laboratorio que Avala los resultados.</a:t>
            </a:r>
            <a:endParaRPr lang="es-MX" sz="900" dirty="0">
              <a:solidFill>
                <a:schemeClr val="bg1"/>
              </a:solidFill>
            </a:endParaRP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6F3D1B93-D31E-38FA-3002-B733AACA2CEA}"/>
              </a:ext>
            </a:extLst>
          </p:cNvPr>
          <p:cNvSpPr txBox="1"/>
          <p:nvPr/>
        </p:nvSpPr>
        <p:spPr>
          <a:xfrm>
            <a:off x="755368" y="3499796"/>
            <a:ext cx="1683032" cy="153501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s-MX" dirty="0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42E062D1-92DE-159F-2095-C540B4F76824}"/>
              </a:ext>
            </a:extLst>
          </p:cNvPr>
          <p:cNvSpPr txBox="1"/>
          <p:nvPr/>
        </p:nvSpPr>
        <p:spPr>
          <a:xfrm>
            <a:off x="2961853" y="3506424"/>
            <a:ext cx="1865256" cy="153501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endParaRPr lang="es-MX" dirty="0"/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BE4136A2-A037-AF5F-8C68-CAD42F9D6F86}"/>
              </a:ext>
            </a:extLst>
          </p:cNvPr>
          <p:cNvSpPr txBox="1"/>
          <p:nvPr/>
        </p:nvSpPr>
        <p:spPr>
          <a:xfrm>
            <a:off x="5314117" y="3526304"/>
            <a:ext cx="1623399" cy="153501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s-MX" dirty="0"/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30E79205-3E3E-612D-F667-16779809253E}"/>
              </a:ext>
            </a:extLst>
          </p:cNvPr>
          <p:cNvSpPr txBox="1"/>
          <p:nvPr/>
        </p:nvSpPr>
        <p:spPr>
          <a:xfrm>
            <a:off x="7586864" y="3532932"/>
            <a:ext cx="1739361" cy="153501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endParaRPr lang="es-MX" dirty="0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9ACA88D0-AF8B-5932-FCC3-15430BDE87C9}"/>
              </a:ext>
            </a:extLst>
          </p:cNvPr>
          <p:cNvSpPr txBox="1"/>
          <p:nvPr/>
        </p:nvSpPr>
        <p:spPr>
          <a:xfrm>
            <a:off x="9806604" y="3552812"/>
            <a:ext cx="1739361" cy="153501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s-MX" dirty="0"/>
          </a:p>
        </p:txBody>
      </p:sp>
      <p:sp>
        <p:nvSpPr>
          <p:cNvPr id="34" name="1 Título">
            <a:extLst>
              <a:ext uri="{FF2B5EF4-FFF2-40B4-BE49-F238E27FC236}">
                <a16:creationId xmlns:a16="http://schemas.microsoft.com/office/drawing/2014/main" id="{4BE8C669-FB73-73E9-BE66-DA899BC5EF06}"/>
              </a:ext>
            </a:extLst>
          </p:cNvPr>
          <p:cNvSpPr txBox="1">
            <a:spLocks/>
          </p:cNvSpPr>
          <p:nvPr/>
        </p:nvSpPr>
        <p:spPr>
          <a:xfrm>
            <a:off x="751906" y="1197098"/>
            <a:ext cx="8574319" cy="6814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MX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Resultados de Laboratorio</a:t>
            </a:r>
          </a:p>
          <a:p>
            <a:pPr algn="l"/>
            <a:r>
              <a:rPr lang="es-MX" sz="12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Resultados tanto de la madre como del paciente</a:t>
            </a:r>
            <a:endParaRPr lang="es-ES" sz="24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Std Blk" panose="020B09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73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>
            <a:extLst>
              <a:ext uri="{FF2B5EF4-FFF2-40B4-BE49-F238E27FC236}">
                <a16:creationId xmlns:a16="http://schemas.microsoft.com/office/drawing/2014/main" id="{4FEC9420-94F5-C566-AA15-28E117AA2B46}"/>
              </a:ext>
            </a:extLst>
          </p:cNvPr>
          <p:cNvSpPr txBox="1">
            <a:spLocks/>
          </p:cNvSpPr>
          <p:nvPr/>
        </p:nvSpPr>
        <p:spPr>
          <a:xfrm>
            <a:off x="2155152" y="421617"/>
            <a:ext cx="10036847" cy="6814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22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Otros Procesos o Documentos que se realizaron en torno al caso clínico.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6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(Visita Domiciliaria, Entrevista con los padres o familiares del paciente)</a:t>
            </a:r>
            <a:r>
              <a:rPr kumimoji="0" lang="es-MX" sz="24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HelveticaNeueLT Std Blk" panose="020B0904020202020204" pitchFamily="34" charset="0"/>
              <a:ea typeface="+mj-ea"/>
              <a:cs typeface="+mj-cs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029E7BC8-99B6-39D8-34CF-D68E5F686F8E}"/>
              </a:ext>
            </a:extLst>
          </p:cNvPr>
          <p:cNvSpPr txBox="1"/>
          <p:nvPr/>
        </p:nvSpPr>
        <p:spPr>
          <a:xfrm>
            <a:off x="497335" y="1635069"/>
            <a:ext cx="11197330" cy="452431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</a:rPr>
              <a:t>Fecha de la Visita o Entrevista:</a:t>
            </a:r>
          </a:p>
          <a:p>
            <a:endParaRPr lang="es-MX" dirty="0">
              <a:solidFill>
                <a:schemeClr val="bg1"/>
              </a:solidFill>
            </a:endParaRPr>
          </a:p>
          <a:p>
            <a:r>
              <a:rPr lang="es-MX" dirty="0">
                <a:solidFill>
                  <a:schemeClr val="bg1"/>
                </a:solidFill>
              </a:rPr>
              <a:t>Nombre completo y cargo  de la persona que realiza la visita o entrevista:</a:t>
            </a:r>
          </a:p>
          <a:p>
            <a:endParaRPr lang="es-MX" dirty="0">
              <a:solidFill>
                <a:schemeClr val="bg1"/>
              </a:solidFill>
            </a:endParaRPr>
          </a:p>
          <a:p>
            <a:r>
              <a:rPr lang="es-MX" dirty="0">
                <a:solidFill>
                  <a:schemeClr val="bg1"/>
                </a:solidFill>
              </a:rPr>
              <a:t>Anotar nombre completo y  relación familiar de la persona entrevistada:</a:t>
            </a:r>
          </a:p>
          <a:p>
            <a:endParaRPr lang="es-MX" dirty="0">
              <a:solidFill>
                <a:schemeClr val="bg1"/>
              </a:solidFill>
            </a:endParaRPr>
          </a:p>
          <a:p>
            <a:r>
              <a:rPr lang="es-MX" dirty="0">
                <a:solidFill>
                  <a:schemeClr val="bg1"/>
                </a:solidFill>
              </a:rPr>
              <a:t>Describir de manera breve pero clara los datos obtenidos de la visita domiciliaria o entrevista:</a:t>
            </a: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r>
              <a:rPr lang="es-MX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39156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A9F102A1-F59C-C74F-4823-43FE5D47A05D}"/>
              </a:ext>
            </a:extLst>
          </p:cNvPr>
          <p:cNvSpPr/>
          <p:nvPr/>
        </p:nvSpPr>
        <p:spPr>
          <a:xfrm>
            <a:off x="147781" y="3499505"/>
            <a:ext cx="1579418" cy="162011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3" name="Rectángulo: esquinas redondeadas 3">
            <a:extLst>
              <a:ext uri="{FF2B5EF4-FFF2-40B4-BE49-F238E27FC236}">
                <a16:creationId xmlns:a16="http://schemas.microsoft.com/office/drawing/2014/main" id="{D4238571-746A-3FD8-6A4F-10605178F515}"/>
              </a:ext>
            </a:extLst>
          </p:cNvPr>
          <p:cNvSpPr/>
          <p:nvPr/>
        </p:nvSpPr>
        <p:spPr>
          <a:xfrm>
            <a:off x="147780" y="2171832"/>
            <a:ext cx="1833419" cy="46026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solidFill>
                  <a:schemeClr val="tx1"/>
                </a:solidFill>
              </a:rPr>
              <a:t>18/07/2022</a:t>
            </a:r>
          </a:p>
        </p:txBody>
      </p:sp>
      <p:sp>
        <p:nvSpPr>
          <p:cNvPr id="4" name="Rectángulo: esquinas redondeadas 4">
            <a:extLst>
              <a:ext uri="{FF2B5EF4-FFF2-40B4-BE49-F238E27FC236}">
                <a16:creationId xmlns:a16="http://schemas.microsoft.com/office/drawing/2014/main" id="{43EA9153-9F14-7F18-C619-052F45E42C35}"/>
              </a:ext>
            </a:extLst>
          </p:cNvPr>
          <p:cNvSpPr/>
          <p:nvPr/>
        </p:nvSpPr>
        <p:spPr>
          <a:xfrm>
            <a:off x="2271856" y="3587255"/>
            <a:ext cx="1579418" cy="160104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  <a:endParaRPr lang="es-MX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ángulo: esquinas redondeadas 5">
            <a:extLst>
              <a:ext uri="{FF2B5EF4-FFF2-40B4-BE49-F238E27FC236}">
                <a16:creationId xmlns:a16="http://schemas.microsoft.com/office/drawing/2014/main" id="{1D187A51-7D2A-013E-21BA-727E8B66E586}"/>
              </a:ext>
            </a:extLst>
          </p:cNvPr>
          <p:cNvSpPr/>
          <p:nvPr/>
        </p:nvSpPr>
        <p:spPr>
          <a:xfrm>
            <a:off x="2292352" y="2190880"/>
            <a:ext cx="1746248" cy="46026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solidFill>
                  <a:schemeClr val="tx1"/>
                </a:solidFill>
              </a:rPr>
              <a:t>12/09/2022</a:t>
            </a:r>
          </a:p>
        </p:txBody>
      </p:sp>
      <p:sp>
        <p:nvSpPr>
          <p:cNvPr id="6" name="Rectángulo: esquinas redondeadas 10">
            <a:extLst>
              <a:ext uri="{FF2B5EF4-FFF2-40B4-BE49-F238E27FC236}">
                <a16:creationId xmlns:a16="http://schemas.microsoft.com/office/drawing/2014/main" id="{A999EBD3-C94F-E37E-B44E-B23510DC9E2B}"/>
              </a:ext>
            </a:extLst>
          </p:cNvPr>
          <p:cNvSpPr/>
          <p:nvPr/>
        </p:nvSpPr>
        <p:spPr>
          <a:xfrm>
            <a:off x="4376880" y="3648727"/>
            <a:ext cx="1579418" cy="1539575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s-MX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ángulo: esquinas redondeadas 11">
            <a:extLst>
              <a:ext uri="{FF2B5EF4-FFF2-40B4-BE49-F238E27FC236}">
                <a16:creationId xmlns:a16="http://schemas.microsoft.com/office/drawing/2014/main" id="{3C80C96F-8273-D805-E29A-258228BE39AF}"/>
              </a:ext>
            </a:extLst>
          </p:cNvPr>
          <p:cNvSpPr/>
          <p:nvPr/>
        </p:nvSpPr>
        <p:spPr>
          <a:xfrm>
            <a:off x="4395930" y="2179119"/>
            <a:ext cx="1738169" cy="445691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solidFill>
                  <a:schemeClr val="tx1"/>
                </a:solidFill>
              </a:rPr>
              <a:t>30/09/2022</a:t>
            </a:r>
          </a:p>
        </p:txBody>
      </p:sp>
      <p:sp>
        <p:nvSpPr>
          <p:cNvPr id="9" name="Rectángulo: esquinas redondeadas 14">
            <a:extLst>
              <a:ext uri="{FF2B5EF4-FFF2-40B4-BE49-F238E27FC236}">
                <a16:creationId xmlns:a16="http://schemas.microsoft.com/office/drawing/2014/main" id="{591A164C-C60A-FA68-8A1B-85CFFBB555E3}"/>
              </a:ext>
            </a:extLst>
          </p:cNvPr>
          <p:cNvSpPr/>
          <p:nvPr/>
        </p:nvSpPr>
        <p:spPr>
          <a:xfrm>
            <a:off x="6377131" y="3669273"/>
            <a:ext cx="1579418" cy="1539575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s-MX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ángulo: esquinas redondeadas 15">
            <a:extLst>
              <a:ext uri="{FF2B5EF4-FFF2-40B4-BE49-F238E27FC236}">
                <a16:creationId xmlns:a16="http://schemas.microsoft.com/office/drawing/2014/main" id="{B796888F-88A6-DC91-4402-3046A7B97185}"/>
              </a:ext>
            </a:extLst>
          </p:cNvPr>
          <p:cNvSpPr/>
          <p:nvPr/>
        </p:nvSpPr>
        <p:spPr>
          <a:xfrm>
            <a:off x="6377131" y="2171831"/>
            <a:ext cx="1785794" cy="45297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solidFill>
                  <a:schemeClr val="tx1"/>
                </a:solidFill>
              </a:rPr>
              <a:t>10/10/2022</a:t>
            </a:r>
          </a:p>
        </p:txBody>
      </p:sp>
      <p:sp>
        <p:nvSpPr>
          <p:cNvPr id="11" name="Rectángulo: esquinas redondeadas 18">
            <a:extLst>
              <a:ext uri="{FF2B5EF4-FFF2-40B4-BE49-F238E27FC236}">
                <a16:creationId xmlns:a16="http://schemas.microsoft.com/office/drawing/2014/main" id="{6BB3C08D-75F1-CF95-51D5-E8A7902400AF}"/>
              </a:ext>
            </a:extLst>
          </p:cNvPr>
          <p:cNvSpPr/>
          <p:nvPr/>
        </p:nvSpPr>
        <p:spPr>
          <a:xfrm>
            <a:off x="8358331" y="3587255"/>
            <a:ext cx="1579418" cy="160104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s-MX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ángulo: esquinas redondeadas 19">
            <a:extLst>
              <a:ext uri="{FF2B5EF4-FFF2-40B4-BE49-F238E27FC236}">
                <a16:creationId xmlns:a16="http://schemas.microsoft.com/office/drawing/2014/main" id="{BD19D77F-258C-1EEC-D49F-AF0945719E7E}"/>
              </a:ext>
            </a:extLst>
          </p:cNvPr>
          <p:cNvSpPr/>
          <p:nvPr/>
        </p:nvSpPr>
        <p:spPr>
          <a:xfrm>
            <a:off x="8358330" y="2179119"/>
            <a:ext cx="1776269" cy="45297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solidFill>
                  <a:schemeClr val="tx1"/>
                </a:solidFill>
              </a:rPr>
              <a:t>18/10/2022</a:t>
            </a:r>
          </a:p>
        </p:txBody>
      </p:sp>
      <p:sp>
        <p:nvSpPr>
          <p:cNvPr id="16" name="Rectángulo: esquinas redondeadas 18">
            <a:extLst>
              <a:ext uri="{FF2B5EF4-FFF2-40B4-BE49-F238E27FC236}">
                <a16:creationId xmlns:a16="http://schemas.microsoft.com/office/drawing/2014/main" id="{1A4DBAD4-092D-372F-F2A4-12E3DE4F3F56}"/>
              </a:ext>
            </a:extLst>
          </p:cNvPr>
          <p:cNvSpPr/>
          <p:nvPr/>
        </p:nvSpPr>
        <p:spPr>
          <a:xfrm>
            <a:off x="10401300" y="3597337"/>
            <a:ext cx="1579418" cy="160104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s-MX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ángulo: esquinas redondeadas 19">
            <a:extLst>
              <a:ext uri="{FF2B5EF4-FFF2-40B4-BE49-F238E27FC236}">
                <a16:creationId xmlns:a16="http://schemas.microsoft.com/office/drawing/2014/main" id="{EB475CA5-36F6-DBA8-F6AE-DDC35F54294F}"/>
              </a:ext>
            </a:extLst>
          </p:cNvPr>
          <p:cNvSpPr/>
          <p:nvPr/>
        </p:nvSpPr>
        <p:spPr>
          <a:xfrm>
            <a:off x="10302874" y="2178629"/>
            <a:ext cx="1776269" cy="45297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dd/mm/aaaa</a:t>
            </a:r>
            <a:endParaRPr lang="es-MX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ángulo: esquinas redondeadas 3">
            <a:extLst>
              <a:ext uri="{FF2B5EF4-FFF2-40B4-BE49-F238E27FC236}">
                <a16:creationId xmlns:a16="http://schemas.microsoft.com/office/drawing/2014/main" id="{76830811-D566-1236-A818-0845BA1D1426}"/>
              </a:ext>
            </a:extLst>
          </p:cNvPr>
          <p:cNvSpPr/>
          <p:nvPr/>
        </p:nvSpPr>
        <p:spPr>
          <a:xfrm>
            <a:off x="147780" y="2152345"/>
            <a:ext cx="1833419" cy="46026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dd</a:t>
            </a:r>
            <a:r>
              <a:rPr lang="es-MX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/mm/</a:t>
            </a:r>
            <a:r>
              <a:rPr lang="es-MX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aaaa</a:t>
            </a:r>
            <a:endParaRPr lang="es-MX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ángulo: esquinas redondeadas 5">
            <a:extLst>
              <a:ext uri="{FF2B5EF4-FFF2-40B4-BE49-F238E27FC236}">
                <a16:creationId xmlns:a16="http://schemas.microsoft.com/office/drawing/2014/main" id="{7A927AE6-546E-5826-FDA1-C4008EF508E8}"/>
              </a:ext>
            </a:extLst>
          </p:cNvPr>
          <p:cNvSpPr/>
          <p:nvPr/>
        </p:nvSpPr>
        <p:spPr>
          <a:xfrm>
            <a:off x="2292352" y="2171393"/>
            <a:ext cx="1746248" cy="46026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dd</a:t>
            </a:r>
            <a:r>
              <a:rPr lang="es-MX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/mm/</a:t>
            </a:r>
            <a:r>
              <a:rPr lang="es-MX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aaaa</a:t>
            </a:r>
            <a:endParaRPr lang="es-MX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ángulo: esquinas redondeadas 11">
            <a:extLst>
              <a:ext uri="{FF2B5EF4-FFF2-40B4-BE49-F238E27FC236}">
                <a16:creationId xmlns:a16="http://schemas.microsoft.com/office/drawing/2014/main" id="{A061225E-9BCB-627C-6D83-66660D645738}"/>
              </a:ext>
            </a:extLst>
          </p:cNvPr>
          <p:cNvSpPr/>
          <p:nvPr/>
        </p:nvSpPr>
        <p:spPr>
          <a:xfrm>
            <a:off x="4395930" y="2159632"/>
            <a:ext cx="1738169" cy="445691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dd/mm/aaaa</a:t>
            </a:r>
            <a:endParaRPr lang="es-MX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ángulo: esquinas redondeadas 15">
            <a:extLst>
              <a:ext uri="{FF2B5EF4-FFF2-40B4-BE49-F238E27FC236}">
                <a16:creationId xmlns:a16="http://schemas.microsoft.com/office/drawing/2014/main" id="{C921CAF8-BA3C-CAD3-39C1-C28E6A323FB7}"/>
              </a:ext>
            </a:extLst>
          </p:cNvPr>
          <p:cNvSpPr/>
          <p:nvPr/>
        </p:nvSpPr>
        <p:spPr>
          <a:xfrm>
            <a:off x="6377131" y="2152344"/>
            <a:ext cx="1785794" cy="45297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dd/mm/aaaa</a:t>
            </a:r>
            <a:endParaRPr lang="es-MX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ángulo: esquinas redondeadas 19">
            <a:extLst>
              <a:ext uri="{FF2B5EF4-FFF2-40B4-BE49-F238E27FC236}">
                <a16:creationId xmlns:a16="http://schemas.microsoft.com/office/drawing/2014/main" id="{4FE2C95D-96D1-7AD2-E6E1-495127A13389}"/>
              </a:ext>
            </a:extLst>
          </p:cNvPr>
          <p:cNvSpPr/>
          <p:nvPr/>
        </p:nvSpPr>
        <p:spPr>
          <a:xfrm>
            <a:off x="8358330" y="2159632"/>
            <a:ext cx="1776269" cy="45297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dd/mm/aaaa</a:t>
            </a:r>
            <a:endParaRPr lang="es-MX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1 Flecha derecha">
            <a:extLst>
              <a:ext uri="{FF2B5EF4-FFF2-40B4-BE49-F238E27FC236}">
                <a16:creationId xmlns:a16="http://schemas.microsoft.com/office/drawing/2014/main" id="{3444E833-526E-A1D9-45A3-BD763A9AD38F}"/>
              </a:ext>
            </a:extLst>
          </p:cNvPr>
          <p:cNvSpPr/>
          <p:nvPr/>
        </p:nvSpPr>
        <p:spPr>
          <a:xfrm>
            <a:off x="0" y="2736533"/>
            <a:ext cx="12192000" cy="762972"/>
          </a:xfrm>
          <a:prstGeom prst="right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itchFamily="2" charset="0"/>
              </a:rPr>
              <a:t>Datos Relevantes en relación al Caso Clínico para su análisis</a:t>
            </a:r>
          </a:p>
        </p:txBody>
      </p:sp>
      <p:sp>
        <p:nvSpPr>
          <p:cNvPr id="25" name="1 Título">
            <a:extLst>
              <a:ext uri="{FF2B5EF4-FFF2-40B4-BE49-F238E27FC236}">
                <a16:creationId xmlns:a16="http://schemas.microsoft.com/office/drawing/2014/main" id="{DA7967AE-443D-42D5-02EC-84D01DFC5604}"/>
              </a:ext>
            </a:extLst>
          </p:cNvPr>
          <p:cNvSpPr txBox="1">
            <a:spLocks/>
          </p:cNvSpPr>
          <p:nvPr/>
        </p:nvSpPr>
        <p:spPr>
          <a:xfrm>
            <a:off x="2433809" y="775675"/>
            <a:ext cx="8574319" cy="6814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MX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Línea del tiempo en la atención del paciente</a:t>
            </a:r>
            <a:endParaRPr lang="es-ES" sz="24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763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A9F102A1-F59C-C74F-4823-43FE5D47A05D}"/>
              </a:ext>
            </a:extLst>
          </p:cNvPr>
          <p:cNvSpPr/>
          <p:nvPr/>
        </p:nvSpPr>
        <p:spPr>
          <a:xfrm>
            <a:off x="147781" y="4315430"/>
            <a:ext cx="1579418" cy="1620113"/>
          </a:xfrm>
          <a:prstGeom prst="roundRect">
            <a:avLst/>
          </a:prstGeom>
          <a:solidFill>
            <a:srgbClr val="00206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3" name="Rectángulo: esquinas redondeadas 3">
            <a:extLst>
              <a:ext uri="{FF2B5EF4-FFF2-40B4-BE49-F238E27FC236}">
                <a16:creationId xmlns:a16="http://schemas.microsoft.com/office/drawing/2014/main" id="{D4238571-746A-3FD8-6A4F-10605178F515}"/>
              </a:ext>
            </a:extLst>
          </p:cNvPr>
          <p:cNvSpPr/>
          <p:nvPr/>
        </p:nvSpPr>
        <p:spPr>
          <a:xfrm>
            <a:off x="147780" y="2987757"/>
            <a:ext cx="1833419" cy="46026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>
                <a:solidFill>
                  <a:schemeClr val="tx1"/>
                </a:solidFill>
              </a:rPr>
              <a:t>18/07/2022</a:t>
            </a:r>
          </a:p>
        </p:txBody>
      </p:sp>
      <p:sp>
        <p:nvSpPr>
          <p:cNvPr id="4" name="Rectángulo: esquinas redondeadas 4">
            <a:extLst>
              <a:ext uri="{FF2B5EF4-FFF2-40B4-BE49-F238E27FC236}">
                <a16:creationId xmlns:a16="http://schemas.microsoft.com/office/drawing/2014/main" id="{43EA9153-9F14-7F18-C619-052F45E42C35}"/>
              </a:ext>
            </a:extLst>
          </p:cNvPr>
          <p:cNvSpPr/>
          <p:nvPr/>
        </p:nvSpPr>
        <p:spPr>
          <a:xfrm>
            <a:off x="2271856" y="4403180"/>
            <a:ext cx="1579418" cy="1601048"/>
          </a:xfrm>
          <a:prstGeom prst="roundRect">
            <a:avLst/>
          </a:prstGeom>
          <a:solidFill>
            <a:srgbClr val="0070C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  <a:endParaRPr lang="es-MX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ángulo: esquinas redondeadas 10">
            <a:extLst>
              <a:ext uri="{FF2B5EF4-FFF2-40B4-BE49-F238E27FC236}">
                <a16:creationId xmlns:a16="http://schemas.microsoft.com/office/drawing/2014/main" id="{A999EBD3-C94F-E37E-B44E-B23510DC9E2B}"/>
              </a:ext>
            </a:extLst>
          </p:cNvPr>
          <p:cNvSpPr/>
          <p:nvPr/>
        </p:nvSpPr>
        <p:spPr>
          <a:xfrm>
            <a:off x="4376880" y="4464652"/>
            <a:ext cx="1579418" cy="1539575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s-MX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ángulo: esquinas redondeadas 14">
            <a:extLst>
              <a:ext uri="{FF2B5EF4-FFF2-40B4-BE49-F238E27FC236}">
                <a16:creationId xmlns:a16="http://schemas.microsoft.com/office/drawing/2014/main" id="{591A164C-C60A-FA68-8A1B-85CFFBB555E3}"/>
              </a:ext>
            </a:extLst>
          </p:cNvPr>
          <p:cNvSpPr/>
          <p:nvPr/>
        </p:nvSpPr>
        <p:spPr>
          <a:xfrm>
            <a:off x="6377131" y="4485198"/>
            <a:ext cx="1579418" cy="153957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s-MX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ángulo: esquinas redondeadas 18">
            <a:extLst>
              <a:ext uri="{FF2B5EF4-FFF2-40B4-BE49-F238E27FC236}">
                <a16:creationId xmlns:a16="http://schemas.microsoft.com/office/drawing/2014/main" id="{6BB3C08D-75F1-CF95-51D5-E8A7902400AF}"/>
              </a:ext>
            </a:extLst>
          </p:cNvPr>
          <p:cNvSpPr/>
          <p:nvPr/>
        </p:nvSpPr>
        <p:spPr>
          <a:xfrm>
            <a:off x="8358331" y="4403180"/>
            <a:ext cx="1579418" cy="1601048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s-MX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ángulo: esquinas redondeadas 18">
            <a:extLst>
              <a:ext uri="{FF2B5EF4-FFF2-40B4-BE49-F238E27FC236}">
                <a16:creationId xmlns:a16="http://schemas.microsoft.com/office/drawing/2014/main" id="{1A4DBAD4-092D-372F-F2A4-12E3DE4F3F56}"/>
              </a:ext>
            </a:extLst>
          </p:cNvPr>
          <p:cNvSpPr/>
          <p:nvPr/>
        </p:nvSpPr>
        <p:spPr>
          <a:xfrm>
            <a:off x="10401300" y="4413262"/>
            <a:ext cx="1579418" cy="1601048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s-MX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ángulo: esquinas redondeadas 3">
            <a:extLst>
              <a:ext uri="{FF2B5EF4-FFF2-40B4-BE49-F238E27FC236}">
                <a16:creationId xmlns:a16="http://schemas.microsoft.com/office/drawing/2014/main" id="{76830811-D566-1236-A818-0845BA1D1426}"/>
              </a:ext>
            </a:extLst>
          </p:cNvPr>
          <p:cNvSpPr/>
          <p:nvPr/>
        </p:nvSpPr>
        <p:spPr>
          <a:xfrm>
            <a:off x="147780" y="2525455"/>
            <a:ext cx="1833419" cy="903081"/>
          </a:xfrm>
          <a:prstGeom prst="roundRect">
            <a:avLst/>
          </a:prstGeom>
          <a:solidFill>
            <a:srgbClr val="00206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Programas Preventivos, Primer Nivel de Atención</a:t>
            </a:r>
          </a:p>
        </p:txBody>
      </p:sp>
      <p:sp>
        <p:nvSpPr>
          <p:cNvPr id="24" name="1 Flecha derecha">
            <a:extLst>
              <a:ext uri="{FF2B5EF4-FFF2-40B4-BE49-F238E27FC236}">
                <a16:creationId xmlns:a16="http://schemas.microsoft.com/office/drawing/2014/main" id="{3444E833-526E-A1D9-45A3-BD763A9AD38F}"/>
              </a:ext>
            </a:extLst>
          </p:cNvPr>
          <p:cNvSpPr/>
          <p:nvPr/>
        </p:nvSpPr>
        <p:spPr>
          <a:xfrm>
            <a:off x="0" y="3552458"/>
            <a:ext cx="12192000" cy="762972"/>
          </a:xfrm>
          <a:prstGeom prst="right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itchFamily="2" charset="0"/>
              </a:rPr>
              <a:t>Identificar Fallas en la cadena de Atención</a:t>
            </a:r>
          </a:p>
        </p:txBody>
      </p:sp>
      <p:sp>
        <p:nvSpPr>
          <p:cNvPr id="25" name="1 Título">
            <a:extLst>
              <a:ext uri="{FF2B5EF4-FFF2-40B4-BE49-F238E27FC236}">
                <a16:creationId xmlns:a16="http://schemas.microsoft.com/office/drawing/2014/main" id="{DA7967AE-443D-42D5-02EC-84D01DFC5604}"/>
              </a:ext>
            </a:extLst>
          </p:cNvPr>
          <p:cNvSpPr txBox="1">
            <a:spLocks/>
          </p:cNvSpPr>
          <p:nvPr/>
        </p:nvSpPr>
        <p:spPr>
          <a:xfrm>
            <a:off x="293541" y="1128361"/>
            <a:ext cx="11527385" cy="6814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MX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Identificación de Eslabones en la Atención Médica del paciente </a:t>
            </a:r>
            <a:endParaRPr lang="es-ES" sz="24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Std Blk" panose="020B0904020202020204" pitchFamily="34" charset="0"/>
            </a:endParaRPr>
          </a:p>
        </p:txBody>
      </p:sp>
      <p:sp>
        <p:nvSpPr>
          <p:cNvPr id="8" name="Rectángulo: esquinas redondeadas 3">
            <a:extLst>
              <a:ext uri="{FF2B5EF4-FFF2-40B4-BE49-F238E27FC236}">
                <a16:creationId xmlns:a16="http://schemas.microsoft.com/office/drawing/2014/main" id="{3318269A-B450-96A4-6C3F-C3B5F9786D60}"/>
              </a:ext>
            </a:extLst>
          </p:cNvPr>
          <p:cNvSpPr/>
          <p:nvPr/>
        </p:nvSpPr>
        <p:spPr>
          <a:xfrm>
            <a:off x="2142225" y="2994385"/>
            <a:ext cx="1833419" cy="46026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>
                <a:solidFill>
                  <a:schemeClr val="tx1"/>
                </a:solidFill>
              </a:rPr>
              <a:t>18/07/2022</a:t>
            </a:r>
          </a:p>
        </p:txBody>
      </p:sp>
      <p:sp>
        <p:nvSpPr>
          <p:cNvPr id="13" name="Rectángulo: esquinas redondeadas 3">
            <a:extLst>
              <a:ext uri="{FF2B5EF4-FFF2-40B4-BE49-F238E27FC236}">
                <a16:creationId xmlns:a16="http://schemas.microsoft.com/office/drawing/2014/main" id="{376BC97C-6AF3-D150-F0E0-91A6649A37A4}"/>
              </a:ext>
            </a:extLst>
          </p:cNvPr>
          <p:cNvSpPr/>
          <p:nvPr/>
        </p:nvSpPr>
        <p:spPr>
          <a:xfrm>
            <a:off x="2142225" y="2525455"/>
            <a:ext cx="1833419" cy="909709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Atención Prenatal  de la madre, Primer Nivel de Atención</a:t>
            </a:r>
          </a:p>
        </p:txBody>
      </p:sp>
      <p:sp>
        <p:nvSpPr>
          <p:cNvPr id="14" name="Rectángulo: esquinas redondeadas 3">
            <a:extLst>
              <a:ext uri="{FF2B5EF4-FFF2-40B4-BE49-F238E27FC236}">
                <a16:creationId xmlns:a16="http://schemas.microsoft.com/office/drawing/2014/main" id="{40F9E60C-3848-FC1C-D195-5BD1DAE1E907}"/>
              </a:ext>
            </a:extLst>
          </p:cNvPr>
          <p:cNvSpPr/>
          <p:nvPr/>
        </p:nvSpPr>
        <p:spPr>
          <a:xfrm>
            <a:off x="4110169" y="2532082"/>
            <a:ext cx="1833419" cy="909709"/>
          </a:xfrm>
          <a:prstGeom prst="roundRect">
            <a:avLst/>
          </a:prstGeom>
          <a:solidFill>
            <a:schemeClr val="accent1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Referencia en tiempo y forma de la madre, al Segundo Nivel </a:t>
            </a:r>
          </a:p>
        </p:txBody>
      </p:sp>
      <p:sp>
        <p:nvSpPr>
          <p:cNvPr id="15" name="Rectángulo: esquinas redondeadas 3">
            <a:extLst>
              <a:ext uri="{FF2B5EF4-FFF2-40B4-BE49-F238E27FC236}">
                <a16:creationId xmlns:a16="http://schemas.microsoft.com/office/drawing/2014/main" id="{9BBD4ECE-51B7-E64F-A0E7-A0B33AF8B2D3}"/>
              </a:ext>
            </a:extLst>
          </p:cNvPr>
          <p:cNvSpPr/>
          <p:nvPr/>
        </p:nvSpPr>
        <p:spPr>
          <a:xfrm>
            <a:off x="6078119" y="2525455"/>
            <a:ext cx="1833419" cy="90971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Atención del Binomio en el Segundo Nivel de Atención </a:t>
            </a:r>
          </a:p>
        </p:txBody>
      </p:sp>
      <p:sp>
        <p:nvSpPr>
          <p:cNvPr id="18" name="Rectángulo: esquinas redondeadas 3">
            <a:extLst>
              <a:ext uri="{FF2B5EF4-FFF2-40B4-BE49-F238E27FC236}">
                <a16:creationId xmlns:a16="http://schemas.microsoft.com/office/drawing/2014/main" id="{1291BC63-99B4-C195-0D79-164AF5BB8121}"/>
              </a:ext>
            </a:extLst>
          </p:cNvPr>
          <p:cNvSpPr/>
          <p:nvPr/>
        </p:nvSpPr>
        <p:spPr>
          <a:xfrm>
            <a:off x="8032811" y="2518831"/>
            <a:ext cx="1833419" cy="909711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Laboratorio Correcto y Diagnóstico Correcto</a:t>
            </a:r>
          </a:p>
        </p:txBody>
      </p:sp>
      <p:sp>
        <p:nvSpPr>
          <p:cNvPr id="26" name="Rectángulo: esquinas redondeadas 3">
            <a:extLst>
              <a:ext uri="{FF2B5EF4-FFF2-40B4-BE49-F238E27FC236}">
                <a16:creationId xmlns:a16="http://schemas.microsoft.com/office/drawing/2014/main" id="{5208439B-A898-DBF0-00A4-A9B462D28812}"/>
              </a:ext>
            </a:extLst>
          </p:cNvPr>
          <p:cNvSpPr/>
          <p:nvPr/>
        </p:nvSpPr>
        <p:spPr>
          <a:xfrm>
            <a:off x="9987507" y="2525459"/>
            <a:ext cx="1833419" cy="909711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Tratamiento y seguimiento adecuado</a:t>
            </a:r>
          </a:p>
        </p:txBody>
      </p:sp>
    </p:spTree>
    <p:extLst>
      <p:ext uri="{BB962C8B-B14F-4D97-AF65-F5344CB8AC3E}">
        <p14:creationId xmlns:p14="http://schemas.microsoft.com/office/powerpoint/2010/main" val="390339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>
            <a:extLst>
              <a:ext uri="{FF2B5EF4-FFF2-40B4-BE49-F238E27FC236}">
                <a16:creationId xmlns:a16="http://schemas.microsoft.com/office/drawing/2014/main" id="{0907CC30-FAC6-4D9A-BB88-0333FE52E276}"/>
              </a:ext>
            </a:extLst>
          </p:cNvPr>
          <p:cNvSpPr txBox="1">
            <a:spLocks/>
          </p:cNvSpPr>
          <p:nvPr/>
        </p:nvSpPr>
        <p:spPr>
          <a:xfrm>
            <a:off x="2643879" y="132526"/>
            <a:ext cx="8574319" cy="127220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MX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Análisis del Caso:</a:t>
            </a:r>
          </a:p>
          <a:p>
            <a:pPr algn="l"/>
            <a:r>
              <a:rPr lang="es-MX" sz="1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Anotar brevemente y de manera concreta las opiniones más relevantes de los participantes en el análisis del caso</a:t>
            </a:r>
            <a:endParaRPr lang="es-ES" sz="14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FDF03AF-F0FD-0F6A-7E07-574E6050CC9A}"/>
              </a:ext>
            </a:extLst>
          </p:cNvPr>
          <p:cNvSpPr txBox="1"/>
          <p:nvPr/>
        </p:nvSpPr>
        <p:spPr>
          <a:xfrm>
            <a:off x="497335" y="1842052"/>
            <a:ext cx="11197330" cy="4247317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</a:rPr>
              <a:t>Nombre completo, cargo y opinión sobre el caso:</a:t>
            </a: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r>
              <a:rPr lang="es-MX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53703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>
            <a:extLst>
              <a:ext uri="{FF2B5EF4-FFF2-40B4-BE49-F238E27FC236}">
                <a16:creationId xmlns:a16="http://schemas.microsoft.com/office/drawing/2014/main" id="{0907CC30-FAC6-4D9A-BB88-0333FE52E276}"/>
              </a:ext>
            </a:extLst>
          </p:cNvPr>
          <p:cNvSpPr txBox="1">
            <a:spLocks/>
          </p:cNvSpPr>
          <p:nvPr/>
        </p:nvSpPr>
        <p:spPr>
          <a:xfrm>
            <a:off x="4346069" y="111529"/>
            <a:ext cx="8574319" cy="5830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MX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Conclusiones del Caso: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D065C02-48CF-2B34-6AC8-6B18C9893740}"/>
              </a:ext>
            </a:extLst>
          </p:cNvPr>
          <p:cNvSpPr txBox="1"/>
          <p:nvPr/>
        </p:nvSpPr>
        <p:spPr>
          <a:xfrm>
            <a:off x="642130" y="1790829"/>
            <a:ext cx="11197330" cy="4801314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</a:rPr>
              <a:t>Conclusión del Caso:</a:t>
            </a: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r>
              <a:rPr lang="es-MX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977037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>
            <a:extLst>
              <a:ext uri="{FF2B5EF4-FFF2-40B4-BE49-F238E27FC236}">
                <a16:creationId xmlns:a16="http://schemas.microsoft.com/office/drawing/2014/main" id="{0907CC30-FAC6-4D9A-BB88-0333FE52E276}"/>
              </a:ext>
            </a:extLst>
          </p:cNvPr>
          <p:cNvSpPr txBox="1">
            <a:spLocks/>
          </p:cNvSpPr>
          <p:nvPr/>
        </p:nvSpPr>
        <p:spPr>
          <a:xfrm>
            <a:off x="2024900" y="287652"/>
            <a:ext cx="11197330" cy="5830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MX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Condiciones de mejora en relación a los eslabones por nivel de atención: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FDF03AF-F0FD-0F6A-7E07-574E6050CC9A}"/>
              </a:ext>
            </a:extLst>
          </p:cNvPr>
          <p:cNvSpPr txBox="1"/>
          <p:nvPr/>
        </p:nvSpPr>
        <p:spPr>
          <a:xfrm>
            <a:off x="497335" y="1290733"/>
            <a:ext cx="11197330" cy="4801314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</a:rPr>
              <a:t>Anotar de manera concreta las condiciones de mejora de acuerdo al  nivel de atención:</a:t>
            </a: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r>
              <a:rPr lang="es-MX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311099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691</TotalTime>
  <Words>409</Words>
  <Application>Microsoft Office PowerPoint</Application>
  <PresentationFormat>Panorámica</PresentationFormat>
  <Paragraphs>146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Calibri</vt:lpstr>
      <vt:lpstr>HelveticaNeueLT Std Blk</vt:lpstr>
      <vt:lpstr>Montserrat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Epidemiologia HRAEZ</dc:creator>
  <cp:lastModifiedBy>Dr. Ángel</cp:lastModifiedBy>
  <cp:revision>27</cp:revision>
  <dcterms:created xsi:type="dcterms:W3CDTF">2022-06-05T20:10:19Z</dcterms:created>
  <dcterms:modified xsi:type="dcterms:W3CDTF">2025-06-17T13:32:10Z</dcterms:modified>
</cp:coreProperties>
</file>